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6" r:id="rId3"/>
    <p:sldId id="261" r:id="rId4"/>
    <p:sldId id="274" r:id="rId5"/>
    <p:sldId id="278" r:id="rId6"/>
    <p:sldId id="260" r:id="rId7"/>
    <p:sldId id="275" r:id="rId8"/>
    <p:sldId id="266" r:id="rId9"/>
    <p:sldId id="270" r:id="rId10"/>
    <p:sldId id="271" r:id="rId11"/>
    <p:sldId id="277" r:id="rId12"/>
    <p:sldId id="273" r:id="rId13"/>
    <p:sldId id="258" r:id="rId14"/>
    <p:sldId id="276" r:id="rId15"/>
    <p:sldId id="259" r:id="rId16"/>
  </p:sldIdLst>
  <p:sldSz cx="9144000" cy="6858000" type="screen4x3"/>
  <p:notesSz cx="6761163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2" autoAdjust="0"/>
    <p:restoredTop sz="92724" autoAdjust="0"/>
  </p:normalViewPr>
  <p:slideViewPr>
    <p:cSldViewPr>
      <p:cViewPr varScale="1">
        <p:scale>
          <a:sx n="79" d="100"/>
          <a:sy n="79" d="100"/>
        </p:scale>
        <p:origin x="1146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17.05.2022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6.jpeg"/><Relationship Id="rId3" Type="http://schemas.openxmlformats.org/officeDocument/2006/relationships/image" Target="../media/image19.png"/><Relationship Id="rId7" Type="http://schemas.openxmlformats.org/officeDocument/2006/relationships/image" Target="../media/image22.jpg"/><Relationship Id="rId12" Type="http://schemas.microsoft.com/office/2007/relationships/hdphoto" Target="../media/hdphoto1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11" Type="http://schemas.openxmlformats.org/officeDocument/2006/relationships/image" Target="../media/image25.jpeg"/><Relationship Id="rId5" Type="http://schemas.openxmlformats.org/officeDocument/2006/relationships/image" Target="../media/image20.jpg"/><Relationship Id="rId10" Type="http://schemas.openxmlformats.org/officeDocument/2006/relationships/image" Target="../media/image24.jpg"/><Relationship Id="rId4" Type="http://schemas.microsoft.com/office/2007/relationships/hdphoto" Target="../media/hdphoto14.wdp"/><Relationship Id="rId9" Type="http://schemas.microsoft.com/office/2007/relationships/hdphoto" Target="../media/hdphoto15.wdp"/><Relationship Id="rId14" Type="http://schemas.microsoft.com/office/2007/relationships/hdphoto" Target="../media/hdphoto17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microsoft.com/office/2007/relationships/hdphoto" Target="../media/hdphoto6.wdp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7.jpeg"/><Relationship Id="rId4" Type="http://schemas.openxmlformats.org/officeDocument/2006/relationships/image" Target="../media/image4.jpeg"/><Relationship Id="rId9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3.jpeg"/><Relationship Id="rId7" Type="http://schemas.openxmlformats.org/officeDocument/2006/relationships/image" Target="../media/image15.jpeg"/><Relationship Id="rId12" Type="http://schemas.microsoft.com/office/2007/relationships/hdphoto" Target="../media/hdphoto1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0.wdp"/><Relationship Id="rId11" Type="http://schemas.openxmlformats.org/officeDocument/2006/relationships/image" Target="../media/image17.jpeg"/><Relationship Id="rId5" Type="http://schemas.openxmlformats.org/officeDocument/2006/relationships/image" Target="../media/image14.jpeg"/><Relationship Id="rId10" Type="http://schemas.microsoft.com/office/2007/relationships/hdphoto" Target="../media/hdphoto12.wdp"/><Relationship Id="rId4" Type="http://schemas.microsoft.com/office/2007/relationships/hdphoto" Target="../media/hdphoto9.wdp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703" y="2599872"/>
            <a:ext cx="6858595" cy="16582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09296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6993" y="260648"/>
            <a:ext cx="89500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учреждение образования</a:t>
            </a:r>
          </a:p>
          <a:p>
            <a:pPr algn="ctr"/>
            <a:r>
              <a:rPr lang="ru-RU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 Центр коррекционно-развивающего обучения и реабилитации Минского района»</a:t>
            </a:r>
          </a:p>
          <a:p>
            <a:pPr algn="ctr"/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98311" y="1805338"/>
            <a:ext cx="72007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«Актуальные вопросы </a:t>
            </a:r>
          </a:p>
          <a:p>
            <a:pPr algn="ctr"/>
            <a:r>
              <a:rPr lang="ru-RU" sz="32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 деятельности </a:t>
            </a:r>
          </a:p>
          <a:p>
            <a:pPr algn="ctr"/>
            <a:r>
              <a:rPr lang="ru-RU" sz="32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пункте коррекционно-педагогической помощи.»</a:t>
            </a:r>
            <a:endParaRPr lang="ru-RU" sz="32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4038" y="5538858"/>
            <a:ext cx="4696562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Подготовила:</a:t>
            </a:r>
          </a:p>
          <a:p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учитель-дефектолог</a:t>
            </a:r>
          </a:p>
          <a:p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Государственного учреждения образования </a:t>
            </a:r>
          </a:p>
          <a:p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«Центр коррекционно-развивающего обучения и реабилитации Минского района»</a:t>
            </a:r>
          </a:p>
          <a:p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200" b="1" dirty="0" err="1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Воравко</a:t>
            </a:r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Валентина Ивановна </a:t>
            </a:r>
            <a:endParaRPr lang="ru-RU" sz="1200" b="1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36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43999" cy="68707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332656"/>
            <a:ext cx="727280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требования к составлению расписания занятий </a:t>
            </a:r>
          </a:p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 пункте коррекционно-педагогической  помощи</a:t>
            </a:r>
          </a:p>
          <a:p>
            <a:pPr algn="ctr"/>
            <a:endParaRPr lang="ru-RU" b="1" dirty="0" smtClean="0">
              <a:ln w="12700" cmpd="sng">
                <a:solidFill>
                  <a:srgbClr val="002060"/>
                </a:solidFill>
                <a:prstDash val="solid"/>
              </a:ln>
              <a:solidFill>
                <a:srgbClr val="FFC6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207257" y="5375887"/>
            <a:ext cx="2286000" cy="390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600" dirty="0"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dirty="0" smtClean="0">
                <a:latin typeface="Times New Roman"/>
                <a:ea typeface="Times New Roman"/>
                <a:cs typeface="Times New Roman"/>
              </a:rPr>
              <a:t>График </a:t>
            </a:r>
            <a:r>
              <a:rPr lang="ru-RU" dirty="0">
                <a:latin typeface="Times New Roman"/>
                <a:ea typeface="Times New Roman"/>
                <a:cs typeface="Times New Roman"/>
              </a:rPr>
              <a:t>работы </a:t>
            </a:r>
            <a:endParaRPr lang="ru-RU" sz="1400" dirty="0">
              <a:ea typeface="Calibri"/>
              <a:cs typeface="Times New Roman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4912382"/>
              </p:ext>
            </p:extLst>
          </p:nvPr>
        </p:nvGraphicFramePr>
        <p:xfrm>
          <a:off x="5292080" y="5877272"/>
          <a:ext cx="3490449" cy="761492"/>
        </p:xfrm>
        <a:graphic>
          <a:graphicData uri="http://schemas.openxmlformats.org/drawingml/2006/table">
            <a:tbl>
              <a:tblPr firstRow="1" firstCol="1" bandRow="1"/>
              <a:tblGrid>
                <a:gridCol w="14575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День недели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Время работы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1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Понедельник-пятница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u="sng" dirty="0" smtClean="0">
                          <a:solidFill>
                            <a:srgbClr val="FF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8.45-12.35</a:t>
                      </a:r>
                      <a:endParaRPr lang="ru-RU" sz="2000" b="1" u="sng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3" t="23791" r="21469" b="3169"/>
          <a:stretch/>
        </p:blipFill>
        <p:spPr bwMode="auto">
          <a:xfrm>
            <a:off x="146687" y="1230814"/>
            <a:ext cx="6060570" cy="4502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681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870" y="6663"/>
            <a:ext cx="9143731" cy="687078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t="29675"/>
          <a:stretch/>
        </p:blipFill>
        <p:spPr>
          <a:xfrm>
            <a:off x="1362406" y="1986904"/>
            <a:ext cx="6347178" cy="371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2407" y="1986904"/>
            <a:ext cx="6347178" cy="3712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3" y="1959934"/>
            <a:ext cx="4505736" cy="3739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709" y="1917698"/>
            <a:ext cx="4309387" cy="38237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192" y="1847722"/>
            <a:ext cx="4537214" cy="4329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20" y="1893477"/>
            <a:ext cx="5253264" cy="42834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399" y="1861756"/>
            <a:ext cx="6822603" cy="4359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716" y="1802583"/>
            <a:ext cx="6705868" cy="42448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Прямоугольник 23"/>
          <p:cNvSpPr/>
          <p:nvPr/>
        </p:nvSpPr>
        <p:spPr>
          <a:xfrm>
            <a:off x="899592" y="260648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Помещение пункта коррекционно-педагогической </a:t>
            </a:r>
            <a:r>
              <a:rPr lang="ru-RU" sz="20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</a:p>
          <a:p>
            <a:pPr lvl="0" algn="ctr"/>
            <a:r>
              <a:rPr lang="ru-RU" sz="20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Зонирование.</a:t>
            </a:r>
            <a:r>
              <a:rPr lang="ru-RU" sz="20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b="1" dirty="0">
              <a:ln w="1905"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85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6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4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" y="0"/>
            <a:ext cx="9143731" cy="6870787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540784"/>
              </p:ext>
            </p:extLst>
          </p:nvPr>
        </p:nvGraphicFramePr>
        <p:xfrm>
          <a:off x="395536" y="1225593"/>
          <a:ext cx="8496944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48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2484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нормативно-правового документа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содержание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kumimoji="0" lang="ru-RU" sz="2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Методические рекомендации «Организация и содержание работы в пунктах коррекционно-педагогической помощи». Минск  2012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комплектованию групп.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Периодичность посещения занятий 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групповых, подгрупповых, индивидуальных занятий.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перерывов.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Консультативная деятельность.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Перечень документации учителя-дефектолога     ПКПП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Образец заявления на зачисление в ПКПП на занятия.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Деятельность учителя-дефектолога в период каникул.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Журнал учета обследованных и зачисленных в ПКПП детей.</a:t>
                      </a:r>
                    </a:p>
                    <a:p>
                      <a:pPr marL="0" indent="0">
                        <a:buNone/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2195736" y="260648"/>
            <a:ext cx="55446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b="1" dirty="0" smtClean="0">
                <a:ln w="190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79646">
                    <a:lumMod val="75000"/>
                  </a:srgb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Нормативная правовая  документация</a:t>
            </a:r>
            <a:endParaRPr lang="ru-RU" sz="2000" b="1" dirty="0">
              <a:ln w="1905">
                <a:solidFill>
                  <a:srgbClr val="F79646">
                    <a:lumMod val="50000"/>
                  </a:srgbClr>
                </a:solidFill>
              </a:ln>
              <a:solidFill>
                <a:srgbClr val="F79646">
                  <a:lumMod val="75000"/>
                </a:srgb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6064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3" y="32405"/>
            <a:ext cx="9139837" cy="6868732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9916342"/>
              </p:ext>
            </p:extLst>
          </p:nvPr>
        </p:nvGraphicFramePr>
        <p:xfrm>
          <a:off x="613641" y="908720"/>
          <a:ext cx="8206830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34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03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нормативно-правового документа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содержание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Инструктивно-методическое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письмо « Об организации коррекционно-педагогической помощи детям с особенностями психофизического развития при получении ими дошкольного или общего среднего образования в 2013/2014 учебном году».  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Минск 2013г.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Требования к помещению ПКПП.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Зонирование и оснащение  ПКПП.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Обязанности руководителя учреждения образования в котором функционирует ПКПП.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Обязанности учителя- дефектолога ПКПП.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Ведение и хранение документации ПКПП.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приказа на зачисление  в ПКПП.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Образец приказа на отчисление в ПКПП. </a:t>
                      </a:r>
                    </a:p>
                    <a:p>
                      <a:pPr marL="0" indent="0">
                        <a:buNone/>
                      </a:pP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41236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3" y="32405"/>
            <a:ext cx="9139837" cy="686873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802179"/>
              </p:ext>
            </p:extLst>
          </p:nvPr>
        </p:nvGraphicFramePr>
        <p:xfrm>
          <a:off x="397503" y="908720"/>
          <a:ext cx="8278953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56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24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52048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нормативно-правового документа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содержание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«Инструктивно-методическое письмо «О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работе педагогических коллективов учреждений образования, реализующих образовательные программы специального образования на уровне дошкольного и общего среднего образования».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Минск 2012г.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Требование к количеству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</a:t>
                      </a: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формулировкам коррекционно-развивающих задач.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Консультативная деятельность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Требования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 ведению документации в соответствии с Инструкцией по делопроизводству№4 от19. 01.2009г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95739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6135" y="-10732"/>
            <a:ext cx="9128012" cy="6868732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681030"/>
              </p:ext>
            </p:extLst>
          </p:nvPr>
        </p:nvGraphicFramePr>
        <p:xfrm>
          <a:off x="467544" y="836712"/>
          <a:ext cx="7344816" cy="4759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24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724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нормативно-правового документа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Краткое</a:t>
                      </a:r>
                      <a:r>
                        <a:rPr lang="ru-RU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содержание</a:t>
                      </a:r>
                      <a:r>
                        <a:rPr lang="ru-RU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Инструктивно-методическое письмо « Об</a:t>
                      </a:r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организации в 2020/2021 учебном году образовательного процесса в учреждениях образования, реализующих образовательную программу дошкольного образования ,</a:t>
                      </a:r>
                    </a:p>
                    <a:p>
                      <a:r>
                        <a:rPr lang="ru-RU" sz="20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образовательную программу специального образования на уровне дошкольного образования.  </a:t>
                      </a:r>
                      <a:endParaRPr lang="ru-RU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ru-RU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Диагностическая</a:t>
                      </a: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деятельность в работе с детьми с ОПФР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ru-RU" sz="18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адаптивной образовательной среды.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093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12667" cy="6868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065" y="547279"/>
            <a:ext cx="4824536" cy="54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-156"/>
          <a:stretch/>
        </p:blipFill>
        <p:spPr>
          <a:xfrm>
            <a:off x="2144065" y="563304"/>
            <a:ext cx="5033979" cy="5400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52" y="648451"/>
            <a:ext cx="4745075" cy="54207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0888" y="730689"/>
            <a:ext cx="5225202" cy="52252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7" y="711604"/>
            <a:ext cx="6355241" cy="5260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575556" y="248341"/>
            <a:ext cx="79928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пунктов коррекционно-педагогической помощи .</a:t>
            </a:r>
          </a:p>
        </p:txBody>
      </p:sp>
    </p:spTree>
    <p:extLst>
      <p:ext uri="{BB962C8B-B14F-4D97-AF65-F5344CB8AC3E}">
        <p14:creationId xmlns:p14="http://schemas.microsoft.com/office/powerpoint/2010/main" val="15872571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7184"/>
            <a:ext cx="9144000" cy="6868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5556" y="248341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 регламентирующая деятельность </a:t>
            </a:r>
          </a:p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пункте коррекционно-педагогической помощи.</a:t>
            </a:r>
          </a:p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оформлению.</a:t>
            </a:r>
            <a:endParaRPr lang="ru-RU" sz="20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04" t="21179" r="25245" b="3022"/>
          <a:stretch/>
        </p:blipFill>
        <p:spPr bwMode="auto">
          <a:xfrm>
            <a:off x="3779912" y="1723051"/>
            <a:ext cx="5197851" cy="459090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528" y="1543908"/>
            <a:ext cx="3168352" cy="38536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Шрифт </a:t>
            </a: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текста </a:t>
            </a:r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Times New </a:t>
            </a:r>
            <a:r>
              <a:rPr lang="en-US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Roman</a:t>
            </a:r>
            <a:endParaRPr lang="ru-RU" sz="16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528" y="2154678"/>
            <a:ext cx="3168352" cy="658642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Размер шрифта в документе 15, </a:t>
            </a:r>
          </a:p>
          <a:p>
            <a:pPr lvl="0" algn="ctr">
              <a:lnSpc>
                <a:spcPct val="115000"/>
              </a:lnSpc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таблицах 13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7720" y="3066188"/>
            <a:ext cx="3168352" cy="38536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Ориентация страниц - книжная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4737" y="3645024"/>
            <a:ext cx="3168352" cy="122495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 документа:</a:t>
            </a:r>
          </a:p>
          <a:p>
            <a:pPr lvl="0">
              <a:lnSpc>
                <a:spcPct val="115000"/>
              </a:lnSpc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верхнее и нижнее -  20мм</a:t>
            </a:r>
          </a:p>
          <a:p>
            <a:pPr lvl="0">
              <a:lnSpc>
                <a:spcPct val="115000"/>
              </a:lnSpc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правое -  10 мм</a:t>
            </a:r>
          </a:p>
          <a:p>
            <a:pPr lvl="0">
              <a:lnSpc>
                <a:spcPct val="115000"/>
              </a:lnSpc>
            </a:pPr>
            <a:r>
              <a:rPr lang="ru-RU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евое - 20 мм </a:t>
            </a:r>
          </a:p>
        </p:txBody>
      </p:sp>
    </p:spTree>
    <p:extLst>
      <p:ext uri="{BB962C8B-B14F-4D97-AF65-F5344CB8AC3E}">
        <p14:creationId xmlns:p14="http://schemas.microsoft.com/office/powerpoint/2010/main" val="37780275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75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14" y="8778"/>
            <a:ext cx="9144000" cy="6868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582341"/>
            <a:ext cx="9217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3952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C6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41333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225951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Документация  регламентирующая деятельность  </a:t>
            </a:r>
          </a:p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пункта коррекционно-педагогической помощи.</a:t>
            </a:r>
            <a:endParaRPr lang="ru-RU" sz="2000" b="1" dirty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25334" y="3861048"/>
            <a:ext cx="36004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отражающие нормативную </a:t>
            </a:r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правовую базу деятельности пункта коррекционно-педагогической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помощи</a:t>
            </a:r>
          </a:p>
          <a:p>
            <a:pPr lvl="0" algn="ctr"/>
            <a:endParaRPr lang="ru-RU" b="1" dirty="0">
              <a:ln>
                <a:solidFill>
                  <a:srgbClr val="002060"/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752020" y="3853670"/>
            <a:ext cx="3528392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Документы которые оформляет учитель-дефектолог и которые отражают процесс коррекционно-педагогической помощи </a:t>
            </a:r>
          </a:p>
          <a:p>
            <a:pPr lvl="0" algn="ctr"/>
            <a:endParaRPr lang="ru-RU" b="1" dirty="0">
              <a:ln>
                <a:solidFill>
                  <a:srgbClr val="002060"/>
                </a:solidFill>
              </a:ln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734770" y="1429325"/>
            <a:ext cx="3652632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ln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ln>
                  <a:solidFill>
                    <a:srgbClr val="002060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Документация  администрации </a:t>
            </a:r>
          </a:p>
          <a:p>
            <a:pPr lvl="0" algn="ctr"/>
            <a:r>
              <a:rPr lang="ru-RU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образования на базе которого функционирует </a:t>
            </a:r>
          </a:p>
          <a:p>
            <a:pPr lvl="0" algn="ctr"/>
            <a:r>
              <a:rPr lang="ru-RU" b="1" dirty="0" smtClean="0">
                <a:ln w="1905"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пункт коррекционно-педагогической помощи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74008" y="1073423"/>
            <a:ext cx="90345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блок </a:t>
            </a:r>
            <a:endParaRPr lang="ru-RU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11960" y="3274015"/>
            <a:ext cx="903452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ru-RU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b="1" dirty="0" smtClean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блок </a:t>
            </a:r>
            <a:endParaRPr lang="ru-RU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373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914" y="8778"/>
            <a:ext cx="9144000" cy="6868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07704" y="1582341"/>
            <a:ext cx="92170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75856" y="3952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C6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41333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073" b="33731"/>
          <a:stretch/>
        </p:blipFill>
        <p:spPr>
          <a:xfrm>
            <a:off x="1863939" y="1150730"/>
            <a:ext cx="5560137" cy="32023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39552" y="5345251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Даты утверждения документов. </a:t>
            </a:r>
          </a:p>
          <a:p>
            <a:pPr marL="342900" indent="-342900" algn="ctr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Несоответствие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образовательного маршрута.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25951"/>
            <a:ext cx="84969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Ошибки которые возникают </a:t>
            </a:r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при  оформлении документации</a:t>
            </a:r>
            <a:endParaRPr lang="ru-RU" sz="2000" b="1" dirty="0" smtClean="0">
              <a:ln w="1905">
                <a:solidFill>
                  <a:schemeClr val="accent6">
                    <a:lumMod val="50000"/>
                  </a:schemeClr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80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10732"/>
            <a:ext cx="9144000" cy="68687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358207"/>
            <a:ext cx="85608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Обследование обучающихся с особенностями психофизического развития проводится учителем-дефектологом в период с 1 -15 сентября, а так же в период с 25 по  31 мая.  </a:t>
            </a:r>
            <a:endParaRPr lang="ru-RU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algn="just">
              <a:spcAft>
                <a:spcPts val="0"/>
              </a:spcAft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Данный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вид деятельности учителя –дефектолога отражается в журнале  учета проведенных занятий и посещения их обучающимися с особенностями психофизического развития  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t="1" b="80740"/>
          <a:stretch/>
        </p:blipFill>
        <p:spPr>
          <a:xfrm>
            <a:off x="164337" y="3252808"/>
            <a:ext cx="8560847" cy="21924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50397" y="3305188"/>
            <a:ext cx="21459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занятия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2864" y="4513964"/>
            <a:ext cx="1054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Иванова И.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 rot="16200000">
            <a:off x="1104754" y="4071054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i="1" dirty="0" smtClean="0"/>
              <a:t>1.09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1191389" y="3994854"/>
            <a:ext cx="66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2.09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1352260" y="3990233"/>
            <a:ext cx="66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3.09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4444761" y="4255720"/>
            <a:ext cx="7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/>
              <a:t>2.09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4462178" y="4071054"/>
            <a:ext cx="7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1</a:t>
            </a:r>
            <a:r>
              <a:rPr lang="ru-RU" sz="1200" i="1" dirty="0" smtClean="0"/>
              <a:t>.09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462178" y="4400824"/>
            <a:ext cx="775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/>
              <a:t>3</a:t>
            </a:r>
            <a:r>
              <a:rPr lang="ru-RU" sz="1200" i="1" dirty="0" smtClean="0"/>
              <a:t>.09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5046027" y="4071054"/>
            <a:ext cx="40661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произносительной стороны речи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19892" y="4467797"/>
            <a:ext cx="4330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лексико-грамматического строя речи</a:t>
            </a:r>
            <a:endParaRPr lang="ru-RU" sz="1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035362" y="4255720"/>
            <a:ext cx="4330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</a:t>
            </a:r>
            <a:r>
              <a:rPr lang="ru-RU" sz="1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фонематических процессов</a:t>
            </a:r>
            <a:endParaRPr lang="ru-RU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86466" y="354579"/>
            <a:ext cx="736882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C6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сихолого-педагогического обследования обучающихся  с особенностями психофизического развития в условиях пункта коррекционно-педагогической помощи</a:t>
            </a:r>
            <a:endParaRPr lang="ru-RU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0463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87"/>
            <a:ext cx="9144000" cy="687078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1520" y="332656"/>
            <a:ext cx="842493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Основные разделы  карты  </a:t>
            </a:r>
            <a:r>
              <a:rPr lang="ru-RU" sz="2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обследования </a:t>
            </a:r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индивидуально-типологических </a:t>
            </a:r>
            <a:r>
              <a:rPr lang="ru-RU" sz="2000" b="1" dirty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особенностей </a:t>
            </a:r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обучающихся </a:t>
            </a:r>
            <a:endParaRPr lang="ru-RU" sz="20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38897" y="1340768"/>
            <a:ext cx="6019358" cy="3600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Анамнестические сведения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38897" y="1829758"/>
            <a:ext cx="6019358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неречевых психических функций 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638897" y="2311135"/>
            <a:ext cx="6019358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моторной сферы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638897" y="2777713"/>
            <a:ext cx="6021639" cy="3600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строения артикуляционного аппарата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38897" y="3242586"/>
            <a:ext cx="6019358" cy="3600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произносительной стороны речи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638897" y="3716232"/>
            <a:ext cx="6019358" cy="36004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фонематических процессов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38898" y="4149080"/>
            <a:ext cx="6029446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лексико- грамматического строя речи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638898" y="4600715"/>
            <a:ext cx="6029446" cy="36004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связной речи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38898" y="5027761"/>
            <a:ext cx="6029446" cy="3600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обследования навыков чтения и письма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38898" y="5438548"/>
            <a:ext cx="6019357" cy="36004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структуры нарушения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638897" y="5867836"/>
            <a:ext cx="6019357" cy="36004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коррекционно-развивающей работы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638898" y="6268662"/>
            <a:ext cx="6019356" cy="3600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коррекционно-развивающей работы</a:t>
            </a: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33450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3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1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3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7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3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15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30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150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000"/>
                            </p:stCondLst>
                            <p:childTnLst>
                              <p:par>
                                <p:cTn id="3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3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1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0"/>
                            </p:stCondLst>
                            <p:childTnLst>
                              <p:par>
                                <p:cTn id="37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4000"/>
                            </p:stCondLst>
                            <p:childTnLst>
                              <p:par>
                                <p:cTn id="41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8000"/>
                            </p:stCondLst>
                            <p:childTnLst>
                              <p:par>
                                <p:cTn id="45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0"/>
                            </p:stCondLst>
                            <p:childTnLst>
                              <p:par>
                                <p:cTn id="49" presetID="26" presetClass="emph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30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150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021" y="0"/>
            <a:ext cx="9144000" cy="6871082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683568" y="476672"/>
            <a:ext cx="7368829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Карта обследования </a:t>
            </a:r>
          </a:p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индивидуально-типологических особенностей обучающихся с особенностями психофизического развития .</a:t>
            </a:r>
          </a:p>
          <a:p>
            <a:pPr algn="ctr"/>
            <a:r>
              <a:rPr lang="ru-RU" b="1" dirty="0" smtClean="0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FFC6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ln w="12700" cmpd="sng">
                <a:solidFill>
                  <a:srgbClr val="002060"/>
                </a:solidFill>
                <a:prstDash val="solid"/>
              </a:ln>
              <a:solidFill>
                <a:srgbClr val="FFC61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 descr="http://ramlogoped.ru/wp-content/uploads/2017/12/rechevaya-karta-obrazec1.jpg"/>
          <p:cNvPicPr>
            <a:picLocks noChangeAspect="1" noChangeArrowheads="1"/>
          </p:cNvPicPr>
          <p:nvPr/>
        </p:nvPicPr>
        <p:blipFill rotWithShape="1">
          <a:blip r:embed="rId3">
            <a:biLevel thresh="7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725"/>
          <a:stretch/>
        </p:blipFill>
        <p:spPr bwMode="auto">
          <a:xfrm>
            <a:off x="1894063" y="1473099"/>
            <a:ext cx="4838177" cy="5270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922" r="3156" b="243"/>
          <a:stretch/>
        </p:blipFill>
        <p:spPr>
          <a:xfrm rot="5400000">
            <a:off x="1617830" y="1897768"/>
            <a:ext cx="5239802" cy="450868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01" t="5577" r="6499" b="5577"/>
          <a:stretch/>
        </p:blipFill>
        <p:spPr>
          <a:xfrm>
            <a:off x="1879230" y="1542424"/>
            <a:ext cx="4694162" cy="527912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2" t="1990" r="3566"/>
          <a:stretch/>
        </p:blipFill>
        <p:spPr>
          <a:xfrm>
            <a:off x="1903254" y="1494783"/>
            <a:ext cx="4931372" cy="52878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" r="7313" b="7623"/>
          <a:stretch/>
        </p:blipFill>
        <p:spPr>
          <a:xfrm>
            <a:off x="1879230" y="1482675"/>
            <a:ext cx="4923827" cy="505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1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3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4000"/>
                            </p:stCondLst>
                            <p:childTnLst>
                              <p:par>
                                <p:cTn id="19" presetID="3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1000"/>
                            </p:stCondLst>
                            <p:childTnLst>
                              <p:par>
                                <p:cTn id="26" presetID="3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1844824"/>
            <a:ext cx="109452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059" y="0"/>
            <a:ext cx="9144000" cy="687078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83568" y="332656"/>
            <a:ext cx="72728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Планирование коррекционно-развивающей работы с обучающимися с особенностями психофизического развития в условиях пункта коррекционно-педагогической помощи </a:t>
            </a:r>
          </a:p>
          <a:p>
            <a:pPr algn="ctr"/>
            <a:r>
              <a:rPr lang="ru-RU" sz="2000" b="1" dirty="0" smtClean="0">
                <a:ln w="1905"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Требование к формулировке коррекционных задач.</a:t>
            </a:r>
            <a:endParaRPr lang="ru-RU" sz="2000" b="1" dirty="0">
              <a:ln w="1905"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8274429"/>
              </p:ext>
            </p:extLst>
          </p:nvPr>
        </p:nvGraphicFramePr>
        <p:xfrm>
          <a:off x="179512" y="1988840"/>
          <a:ext cx="8712968" cy="4023360"/>
        </p:xfrm>
        <a:graphic>
          <a:graphicData uri="http://schemas.openxmlformats.org/drawingml/2006/table">
            <a:tbl>
              <a:tblPr firstRow="1" bandRow="1">
                <a:tableStyleId>{E8B1032C-EA38-4F05-BA0D-38AFFFC7BED3}</a:tableStyleId>
              </a:tblPr>
              <a:tblGrid>
                <a:gridCol w="338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253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3637">
                <a:tc>
                  <a:txBody>
                    <a:bodyPr/>
                    <a:lstStyle/>
                    <a:p>
                      <a:pPr algn="ctr"/>
                      <a:r>
                        <a:rPr lang="ru-RU" sz="14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Неверная</a:t>
                      </a:r>
                      <a:r>
                        <a:rPr lang="ru-RU" sz="1400" kern="12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формулировка  коррекционно-развивающей задачи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Правильно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сформулированная</a:t>
                      </a:r>
                    </a:p>
                    <a:p>
                      <a:pPr algn="ctr"/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коррекционно-развивающая задача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5425">
                <a:tc>
                  <a:txBody>
                    <a:bodyPr/>
                    <a:lstStyle/>
                    <a:p>
                      <a:endParaRPr lang="ru-RU" sz="12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171450" indent="-1714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фонематических процессов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 артикуляционной моторики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навыков словообразования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endParaRPr lang="ru-RU" sz="1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Формировать умение определять заданный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звук в словах</a:t>
                      </a:r>
                    </a:p>
                    <a:p>
                      <a:pPr marL="0" indent="0"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Совершенствовать умение подбирать слова на заданный звук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Закреплять умение определять количество слогов в словах различной слоговой структуры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умение выполнять упражнение артикуляционной гимнастики  « заборчик», «окошко», « блинчик» с опорой на зрительный анализатор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ru-RU" sz="1400" baseline="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Формировать умение образовывать названия детенышей животных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Совершенствовать</a:t>
                      </a:r>
                      <a:r>
                        <a:rPr lang="ru-RU" sz="14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умение образовывать относительные прилагательные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413280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1545</TotalTime>
  <Words>683</Words>
  <Application>Microsoft Office PowerPoint</Application>
  <PresentationFormat>Экран (4:3)</PresentationFormat>
  <Paragraphs>152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121</cp:revision>
  <cp:lastPrinted>2022-05-16T10:48:32Z</cp:lastPrinted>
  <dcterms:created xsi:type="dcterms:W3CDTF">2021-10-13T08:03:00Z</dcterms:created>
  <dcterms:modified xsi:type="dcterms:W3CDTF">2022-05-17T20:33:27Z</dcterms:modified>
</cp:coreProperties>
</file>